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86" r:id="rId4"/>
    <p:sldId id="289" r:id="rId5"/>
    <p:sldId id="287" r:id="rId6"/>
    <p:sldId id="288" r:id="rId7"/>
    <p:sldId id="266" r:id="rId8"/>
    <p:sldId id="269" r:id="rId9"/>
    <p:sldId id="270" r:id="rId10"/>
    <p:sldId id="271" r:id="rId11"/>
    <p:sldId id="275" r:id="rId12"/>
    <p:sldId id="274" r:id="rId13"/>
    <p:sldId id="273" r:id="rId14"/>
    <p:sldId id="276" r:id="rId15"/>
    <p:sldId id="278" r:id="rId16"/>
    <p:sldId id="279" r:id="rId17"/>
    <p:sldId id="282" r:id="rId18"/>
    <p:sldId id="280" r:id="rId19"/>
    <p:sldId id="281" r:id="rId20"/>
    <p:sldId id="277" r:id="rId21"/>
    <p:sldId id="259" r:id="rId22"/>
    <p:sldId id="283" r:id="rId23"/>
    <p:sldId id="285" r:id="rId24"/>
    <p:sldId id="284" r:id="rId25"/>
    <p:sldId id="258" r:id="rId26"/>
    <p:sldId id="262" r:id="rId27"/>
    <p:sldId id="26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5EA9F-9C92-493D-BB24-6D991801E9DF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D6FAE2D-07BD-4C39-A4F8-4E84405661E4}">
      <dgm:prSet/>
      <dgm:spPr/>
      <dgm:t>
        <a:bodyPr/>
        <a:lstStyle/>
        <a:p>
          <a:r>
            <a:rPr lang="en-US" dirty="0"/>
            <a:t>Continue streaming while color filter is turned on</a:t>
          </a:r>
        </a:p>
      </dgm:t>
    </dgm:pt>
    <dgm:pt modelId="{7742E2D7-22BE-41DE-AAA8-DEBBF64E822C}" type="parTrans" cxnId="{72E63095-B203-4DE8-862A-AFA0522AAAE9}">
      <dgm:prSet/>
      <dgm:spPr/>
      <dgm:t>
        <a:bodyPr/>
        <a:lstStyle/>
        <a:p>
          <a:endParaRPr lang="en-US"/>
        </a:p>
      </dgm:t>
    </dgm:pt>
    <dgm:pt modelId="{0B968595-B018-44B8-9447-6B3EF89A7554}" type="sibTrans" cxnId="{72E63095-B203-4DE8-862A-AFA0522AAAE9}">
      <dgm:prSet/>
      <dgm:spPr/>
      <dgm:t>
        <a:bodyPr/>
        <a:lstStyle/>
        <a:p>
          <a:endParaRPr lang="en-US"/>
        </a:p>
      </dgm:t>
    </dgm:pt>
    <dgm:pt modelId="{839BC801-DD32-42D5-A855-FF96202130F6}">
      <dgm:prSet/>
      <dgm:spPr/>
      <dgm:t>
        <a:bodyPr/>
        <a:lstStyle/>
        <a:p>
          <a:r>
            <a:rPr lang="en-US" dirty="0"/>
            <a:t>Take screenshot/footage and save it to micro SD card</a:t>
          </a:r>
        </a:p>
      </dgm:t>
    </dgm:pt>
    <dgm:pt modelId="{D3C51E6F-A1F6-45BA-83E0-80CC0F851E8F}" type="parTrans" cxnId="{610BF1D8-08EB-44D3-B7CC-92C75D1042E0}">
      <dgm:prSet/>
      <dgm:spPr/>
      <dgm:t>
        <a:bodyPr/>
        <a:lstStyle/>
        <a:p>
          <a:endParaRPr lang="en-US"/>
        </a:p>
      </dgm:t>
    </dgm:pt>
    <dgm:pt modelId="{8D9DD928-FE70-40D9-B68C-34ACAED2D979}" type="sibTrans" cxnId="{610BF1D8-08EB-44D3-B7CC-92C75D1042E0}">
      <dgm:prSet/>
      <dgm:spPr/>
      <dgm:t>
        <a:bodyPr/>
        <a:lstStyle/>
        <a:p>
          <a:endParaRPr lang="en-US"/>
        </a:p>
      </dgm:t>
    </dgm:pt>
    <dgm:pt modelId="{375313E7-8C7A-4C99-8822-BF5F90C89D58}">
      <dgm:prSet phldrT="[Text]"/>
      <dgm:spPr/>
      <dgm:t>
        <a:bodyPr/>
        <a:lstStyle/>
        <a:p>
          <a:r>
            <a:rPr lang="en-US" dirty="0"/>
            <a:t>Pull HDMI audio source to headphone jack</a:t>
          </a:r>
        </a:p>
      </dgm:t>
    </dgm:pt>
    <dgm:pt modelId="{D424D06D-5AB3-4115-AB57-5BF3B3051FED}" type="parTrans" cxnId="{CE82D779-D7E1-4E3F-BFB1-51EA92B9B85A}">
      <dgm:prSet/>
      <dgm:spPr/>
      <dgm:t>
        <a:bodyPr/>
        <a:lstStyle/>
        <a:p>
          <a:endParaRPr lang="en-US"/>
        </a:p>
      </dgm:t>
    </dgm:pt>
    <dgm:pt modelId="{845439DE-DC5A-4871-90AC-EEBCF7ED49CC}" type="sibTrans" cxnId="{CE82D779-D7E1-4E3F-BFB1-51EA92B9B85A}">
      <dgm:prSet/>
      <dgm:spPr/>
      <dgm:t>
        <a:bodyPr/>
        <a:lstStyle/>
        <a:p>
          <a:endParaRPr lang="en-US"/>
        </a:p>
      </dgm:t>
    </dgm:pt>
    <dgm:pt modelId="{A081BC68-598F-485A-A836-1BC6EBAB1087}" type="pres">
      <dgm:prSet presAssocID="{D5C5EA9F-9C92-493D-BB24-6D991801E9DF}" presName="linear" presStyleCnt="0">
        <dgm:presLayoutVars>
          <dgm:animLvl val="lvl"/>
          <dgm:resizeHandles val="exact"/>
        </dgm:presLayoutVars>
      </dgm:prSet>
      <dgm:spPr/>
    </dgm:pt>
    <dgm:pt modelId="{01C7123D-E8D1-432C-8EA9-841DA36230BF}" type="pres">
      <dgm:prSet presAssocID="{FD6FAE2D-07BD-4C39-A4F8-4E84405661E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0376101-8F54-4B17-856F-651BBA5E1C2E}" type="pres">
      <dgm:prSet presAssocID="{0B968595-B018-44B8-9447-6B3EF89A7554}" presName="spacer" presStyleCnt="0"/>
      <dgm:spPr/>
    </dgm:pt>
    <dgm:pt modelId="{2993C024-FB99-486E-BD5E-F99AA344D647}" type="pres">
      <dgm:prSet presAssocID="{839BC801-DD32-42D5-A855-FF96202130F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8F2E56A-AEB4-4E2E-A055-AA8E8C63C2BC}" type="pres">
      <dgm:prSet presAssocID="{8D9DD928-FE70-40D9-B68C-34ACAED2D979}" presName="spacer" presStyleCnt="0"/>
      <dgm:spPr/>
    </dgm:pt>
    <dgm:pt modelId="{499A119D-02B1-44BB-AE2B-C0B307EED05C}" type="pres">
      <dgm:prSet presAssocID="{375313E7-8C7A-4C99-8822-BF5F90C89D5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10DC22E-023F-4F1E-8DDA-C68539AE51A0}" type="presOf" srcId="{839BC801-DD32-42D5-A855-FF96202130F6}" destId="{2993C024-FB99-486E-BD5E-F99AA344D647}" srcOrd="0" destOrd="0" presId="urn:microsoft.com/office/officeart/2005/8/layout/vList2"/>
    <dgm:cxn modelId="{C0A6D352-F11A-4AEC-B177-844488DA8CD4}" type="presOf" srcId="{D5C5EA9F-9C92-493D-BB24-6D991801E9DF}" destId="{A081BC68-598F-485A-A836-1BC6EBAB1087}" srcOrd="0" destOrd="0" presId="urn:microsoft.com/office/officeart/2005/8/layout/vList2"/>
    <dgm:cxn modelId="{6B96B457-5026-4C81-AECB-5173B3E84095}" type="presOf" srcId="{375313E7-8C7A-4C99-8822-BF5F90C89D58}" destId="{499A119D-02B1-44BB-AE2B-C0B307EED05C}" srcOrd="0" destOrd="0" presId="urn:microsoft.com/office/officeart/2005/8/layout/vList2"/>
    <dgm:cxn modelId="{CE82D779-D7E1-4E3F-BFB1-51EA92B9B85A}" srcId="{D5C5EA9F-9C92-493D-BB24-6D991801E9DF}" destId="{375313E7-8C7A-4C99-8822-BF5F90C89D58}" srcOrd="2" destOrd="0" parTransId="{D424D06D-5AB3-4115-AB57-5BF3B3051FED}" sibTransId="{845439DE-DC5A-4871-90AC-EEBCF7ED49CC}"/>
    <dgm:cxn modelId="{72E63095-B203-4DE8-862A-AFA0522AAAE9}" srcId="{D5C5EA9F-9C92-493D-BB24-6D991801E9DF}" destId="{FD6FAE2D-07BD-4C39-A4F8-4E84405661E4}" srcOrd="0" destOrd="0" parTransId="{7742E2D7-22BE-41DE-AAA8-DEBBF64E822C}" sibTransId="{0B968595-B018-44B8-9447-6B3EF89A7554}"/>
    <dgm:cxn modelId="{BF00D1C2-CD59-48E1-BD0E-610DA87D3B7A}" type="presOf" srcId="{FD6FAE2D-07BD-4C39-A4F8-4E84405661E4}" destId="{01C7123D-E8D1-432C-8EA9-841DA36230BF}" srcOrd="0" destOrd="0" presId="urn:microsoft.com/office/officeart/2005/8/layout/vList2"/>
    <dgm:cxn modelId="{610BF1D8-08EB-44D3-B7CC-92C75D1042E0}" srcId="{D5C5EA9F-9C92-493D-BB24-6D991801E9DF}" destId="{839BC801-DD32-42D5-A855-FF96202130F6}" srcOrd="1" destOrd="0" parTransId="{D3C51E6F-A1F6-45BA-83E0-80CC0F851E8F}" sibTransId="{8D9DD928-FE70-40D9-B68C-34ACAED2D979}"/>
    <dgm:cxn modelId="{E773FADE-D8EA-484B-9646-C11176E7422C}" type="presParOf" srcId="{A081BC68-598F-485A-A836-1BC6EBAB1087}" destId="{01C7123D-E8D1-432C-8EA9-841DA36230BF}" srcOrd="0" destOrd="0" presId="urn:microsoft.com/office/officeart/2005/8/layout/vList2"/>
    <dgm:cxn modelId="{0CCE9C56-87D1-47A8-85BA-A933DF048D43}" type="presParOf" srcId="{A081BC68-598F-485A-A836-1BC6EBAB1087}" destId="{A0376101-8F54-4B17-856F-651BBA5E1C2E}" srcOrd="1" destOrd="0" presId="urn:microsoft.com/office/officeart/2005/8/layout/vList2"/>
    <dgm:cxn modelId="{1F2C32C4-6867-479E-A5A6-12536A129F46}" type="presParOf" srcId="{A081BC68-598F-485A-A836-1BC6EBAB1087}" destId="{2993C024-FB99-486E-BD5E-F99AA344D647}" srcOrd="2" destOrd="0" presId="urn:microsoft.com/office/officeart/2005/8/layout/vList2"/>
    <dgm:cxn modelId="{35292E14-F011-4CD6-9CFE-9C9C92931CBF}" type="presParOf" srcId="{A081BC68-598F-485A-A836-1BC6EBAB1087}" destId="{F8F2E56A-AEB4-4E2E-A055-AA8E8C63C2BC}" srcOrd="3" destOrd="0" presId="urn:microsoft.com/office/officeart/2005/8/layout/vList2"/>
    <dgm:cxn modelId="{BF368A14-332F-40D9-B782-2268F11F41E8}" type="presParOf" srcId="{A081BC68-598F-485A-A836-1BC6EBAB1087}" destId="{499A119D-02B1-44BB-AE2B-C0B307EED05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7123D-E8D1-432C-8EA9-841DA36230BF}">
      <dsp:nvSpPr>
        <dsp:cNvPr id="0" name=""/>
        <dsp:cNvSpPr/>
      </dsp:nvSpPr>
      <dsp:spPr>
        <a:xfrm>
          <a:off x="0" y="69128"/>
          <a:ext cx="5913437" cy="14285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Continue streaming while color filter is turned on</a:t>
          </a:r>
        </a:p>
      </dsp:txBody>
      <dsp:txXfrm>
        <a:off x="69737" y="138865"/>
        <a:ext cx="5773963" cy="1289096"/>
      </dsp:txXfrm>
    </dsp:sp>
    <dsp:sp modelId="{2993C024-FB99-486E-BD5E-F99AA344D647}">
      <dsp:nvSpPr>
        <dsp:cNvPr id="0" name=""/>
        <dsp:cNvSpPr/>
      </dsp:nvSpPr>
      <dsp:spPr>
        <a:xfrm>
          <a:off x="0" y="1604258"/>
          <a:ext cx="5913437" cy="1428570"/>
        </a:xfrm>
        <a:prstGeom prst="roundRect">
          <a:avLst/>
        </a:prstGeom>
        <a:gradFill rotWithShape="0">
          <a:gsLst>
            <a:gs pos="0">
              <a:schemeClr val="accent2">
                <a:hueOff val="-1696488"/>
                <a:satOff val="5592"/>
                <a:lumOff val="598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696488"/>
                <a:satOff val="5592"/>
                <a:lumOff val="598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696488"/>
                <a:satOff val="5592"/>
                <a:lumOff val="598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Take screenshot/footage and save it to micro SD card</a:t>
          </a:r>
        </a:p>
      </dsp:txBody>
      <dsp:txXfrm>
        <a:off x="69737" y="1673995"/>
        <a:ext cx="5773963" cy="1289096"/>
      </dsp:txXfrm>
    </dsp:sp>
    <dsp:sp modelId="{499A119D-02B1-44BB-AE2B-C0B307EED05C}">
      <dsp:nvSpPr>
        <dsp:cNvPr id="0" name=""/>
        <dsp:cNvSpPr/>
      </dsp:nvSpPr>
      <dsp:spPr>
        <a:xfrm>
          <a:off x="0" y="3139389"/>
          <a:ext cx="5913437" cy="1428570"/>
        </a:xfrm>
        <a:prstGeom prst="roundRect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Pull HDMI audio source to headphone jack</a:t>
          </a:r>
        </a:p>
      </dsp:txBody>
      <dsp:txXfrm>
        <a:off x="69737" y="3209126"/>
        <a:ext cx="5773963" cy="12890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806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17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77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51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580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0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80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23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4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497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987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0398D-BF27-4CDD-ACED-1508E3106672}" type="datetimeFigureOut">
              <a:rPr lang="en-US" smtClean="0"/>
              <a:t>5/14/2019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8AF126CD-43EE-4BE8-9E07-6526FCA6143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78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981A7-DF35-4356-A59E-35930FB5CA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n-US" sz="5400"/>
              <a:t>HDMI to VGA Converter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4CEAB-2EAC-40B0-A36B-AEFD91833A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n-US" dirty="0"/>
              <a:t>Naoaki Takatsu</a:t>
            </a:r>
          </a:p>
          <a:p>
            <a:r>
              <a:rPr lang="en-US" dirty="0"/>
              <a:t>CECS 461</a:t>
            </a:r>
          </a:p>
          <a:p>
            <a:r>
              <a:rPr lang="en-US" dirty="0"/>
              <a:t>May 14, 2019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3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370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6180-8D67-4D87-A0A6-C3B8B7B3FBDF}"/>
              </a:ext>
            </a:extLst>
          </p:cNvPr>
          <p:cNvSpPr txBox="1"/>
          <p:nvPr/>
        </p:nvSpPr>
        <p:spPr>
          <a:xfrm>
            <a:off x="1451580" y="804519"/>
            <a:ext cx="4325112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atin typeface="+mj-lt"/>
                <a:ea typeface="+mj-ea"/>
                <a:cs typeface="+mj-cs"/>
              </a:rPr>
              <a:t>Video Timing controller (HDMI) block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B4A199-F7B6-4766-8877-8C745F37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ctrl – </a:t>
            </a:r>
            <a:r>
              <a:rPr lang="en-US" dirty="0" err="1"/>
              <a:t>s_axi</a:t>
            </a:r>
            <a:r>
              <a:rPr lang="en-US" dirty="0"/>
              <a:t> data</a:t>
            </a:r>
          </a:p>
          <a:p>
            <a:r>
              <a:rPr lang="en-US" dirty="0" err="1"/>
              <a:t>vtiming_in</a:t>
            </a:r>
            <a:r>
              <a:rPr lang="en-US" dirty="0"/>
              <a:t> – video timing input</a:t>
            </a:r>
          </a:p>
          <a:p>
            <a:r>
              <a:rPr lang="en-US" dirty="0" err="1"/>
              <a:t>irq</a:t>
            </a:r>
            <a:r>
              <a:rPr lang="en-US" dirty="0"/>
              <a:t> – interrupt request signal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2AC65-BB0B-4450-846E-046ED821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783" y="71438"/>
            <a:ext cx="2513867" cy="67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21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6180-8D67-4D87-A0A6-C3B8B7B3FBDF}"/>
              </a:ext>
            </a:extLst>
          </p:cNvPr>
          <p:cNvSpPr txBox="1"/>
          <p:nvPr/>
        </p:nvSpPr>
        <p:spPr>
          <a:xfrm>
            <a:off x="1451580" y="804519"/>
            <a:ext cx="4325112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atin typeface="+mj-lt"/>
                <a:ea typeface="+mj-ea"/>
                <a:cs typeface="+mj-cs"/>
              </a:rPr>
              <a:t>Video Timing controller (VGA) block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B4A199-F7B6-4766-8877-8C745F37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ctrl – </a:t>
            </a:r>
            <a:r>
              <a:rPr lang="en-US" dirty="0" err="1"/>
              <a:t>s_axi</a:t>
            </a:r>
            <a:r>
              <a:rPr lang="en-US" dirty="0"/>
              <a:t> data</a:t>
            </a:r>
          </a:p>
          <a:p>
            <a:r>
              <a:rPr lang="en-US" dirty="0" err="1"/>
              <a:t>vtiming_out</a:t>
            </a:r>
            <a:r>
              <a:rPr lang="en-US" dirty="0"/>
              <a:t> – video timing output</a:t>
            </a:r>
          </a:p>
          <a:p>
            <a:r>
              <a:rPr lang="en-US" dirty="0" err="1"/>
              <a:t>irq</a:t>
            </a:r>
            <a:r>
              <a:rPr lang="en-US" dirty="0"/>
              <a:t> – interrupt request signal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D53E6D-D73D-4BA2-A021-92B11B4B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268" y="106434"/>
            <a:ext cx="3253995" cy="664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6180-8D67-4D87-A0A6-C3B8B7B3FBDF}"/>
              </a:ext>
            </a:extLst>
          </p:cNvPr>
          <p:cNvSpPr txBox="1"/>
          <p:nvPr/>
        </p:nvSpPr>
        <p:spPr>
          <a:xfrm>
            <a:off x="1451580" y="804519"/>
            <a:ext cx="4325112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atin typeface="+mj-lt"/>
                <a:ea typeface="+mj-ea"/>
                <a:cs typeface="+mj-cs"/>
              </a:rPr>
              <a:t>Axi4-stream to video out block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B4A199-F7B6-4766-8877-8C745F37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video_in</a:t>
            </a:r>
            <a:r>
              <a:rPr lang="en-US" dirty="0"/>
              <a:t> – input display data from AXI interconnect</a:t>
            </a:r>
          </a:p>
          <a:p>
            <a:r>
              <a:rPr lang="en-US" dirty="0" err="1"/>
              <a:t>vtiming_in</a:t>
            </a:r>
            <a:r>
              <a:rPr lang="en-US" dirty="0"/>
              <a:t> – input timing data from VGA timing block</a:t>
            </a:r>
          </a:p>
          <a:p>
            <a:r>
              <a:rPr lang="en-US" dirty="0" err="1"/>
              <a:t>vid_io_out</a:t>
            </a:r>
            <a:r>
              <a:rPr lang="en-US" dirty="0"/>
              <a:t> – converted RGB data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EF62FD-5063-429A-A8F8-293278C4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12" y="532476"/>
            <a:ext cx="4525358" cy="579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14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6180-8D67-4D87-A0A6-C3B8B7B3FBDF}"/>
              </a:ext>
            </a:extLst>
          </p:cNvPr>
          <p:cNvSpPr txBox="1"/>
          <p:nvPr/>
        </p:nvSpPr>
        <p:spPr>
          <a:xfrm>
            <a:off x="1451580" y="804519"/>
            <a:ext cx="4325112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atin typeface="+mj-lt"/>
                <a:ea typeface="+mj-ea"/>
                <a:cs typeface="+mj-cs"/>
              </a:rPr>
              <a:t>RGB to </a:t>
            </a:r>
            <a:r>
              <a:rPr lang="en-US" sz="2800" cap="all" dirty="0" err="1">
                <a:latin typeface="+mj-lt"/>
                <a:ea typeface="+mj-ea"/>
                <a:cs typeface="+mj-cs"/>
              </a:rPr>
              <a:t>vga</a:t>
            </a:r>
            <a:r>
              <a:rPr lang="en-US" sz="2800" cap="all" dirty="0">
                <a:latin typeface="+mj-lt"/>
                <a:ea typeface="+mj-ea"/>
                <a:cs typeface="+mj-cs"/>
              </a:rPr>
              <a:t> output block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B4A199-F7B6-4766-8877-8C745F37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vid_in</a:t>
            </a:r>
            <a:r>
              <a:rPr lang="en-US" dirty="0"/>
              <a:t> – Converted RGB data</a:t>
            </a:r>
          </a:p>
          <a:p>
            <a:r>
              <a:rPr lang="en-US" dirty="0" err="1"/>
              <a:t>PixelClk</a:t>
            </a:r>
            <a:r>
              <a:rPr lang="en-US" dirty="0"/>
              <a:t> – pixel clock input from dynamic clock generator</a:t>
            </a:r>
          </a:p>
          <a:p>
            <a:r>
              <a:rPr lang="en-US" dirty="0" err="1"/>
              <a:t>Vga_pXX</a:t>
            </a:r>
            <a:r>
              <a:rPr lang="en-US" dirty="0"/>
              <a:t> – VGA color and timing output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05BE2A-F52A-4A1A-AA5C-1E1F53928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62" y="1853754"/>
            <a:ext cx="4325112" cy="321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4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6180-8D67-4D87-A0A6-C3B8B7B3FBDF}"/>
              </a:ext>
            </a:extLst>
          </p:cNvPr>
          <p:cNvSpPr txBox="1"/>
          <p:nvPr/>
        </p:nvSpPr>
        <p:spPr>
          <a:xfrm>
            <a:off x="1451580" y="804519"/>
            <a:ext cx="4325112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atin typeface="+mj-lt"/>
                <a:ea typeface="+mj-ea"/>
                <a:cs typeface="+mj-cs"/>
              </a:rPr>
              <a:t>Dynamic clock generator block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B4A199-F7B6-4766-8877-8C745F37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s00_axi – AXI interface pin</a:t>
            </a:r>
          </a:p>
          <a:p>
            <a:r>
              <a:rPr lang="en-US" dirty="0"/>
              <a:t>PXL_CLK_O – pixel clock output for VGA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AAD8FE-04B0-4FAB-99D9-06032E1F0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739" y="109861"/>
            <a:ext cx="3557681" cy="66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23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356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1670DD-B98E-46BC-9A0F-F33B8E8B9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115551"/>
            <a:ext cx="10905066" cy="5179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772066-8C22-4CAC-A33D-F4C14796B6B7}"/>
              </a:ext>
            </a:extLst>
          </p:cNvPr>
          <p:cNvSpPr txBox="1"/>
          <p:nvPr/>
        </p:nvSpPr>
        <p:spPr>
          <a:xfrm>
            <a:off x="643467" y="480060"/>
            <a:ext cx="282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Source Codes</a:t>
            </a:r>
          </a:p>
        </p:txBody>
      </p:sp>
    </p:spTree>
    <p:extLst>
      <p:ext uri="{BB962C8B-B14F-4D97-AF65-F5344CB8AC3E}">
        <p14:creationId xmlns:p14="http://schemas.microsoft.com/office/powerpoint/2010/main" val="1484379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FAD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AAEF5A-B94A-4040-A872-83237CC6B9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105746"/>
            <a:ext cx="10905066" cy="5179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FCC78-8C0E-4A39-8FF0-4B78D4645479}"/>
              </a:ext>
            </a:extLst>
          </p:cNvPr>
          <p:cNvSpPr txBox="1"/>
          <p:nvPr/>
        </p:nvSpPr>
        <p:spPr>
          <a:xfrm>
            <a:off x="643467" y="480060"/>
            <a:ext cx="282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Source Codes</a:t>
            </a:r>
          </a:p>
        </p:txBody>
      </p:sp>
    </p:spTree>
    <p:extLst>
      <p:ext uri="{BB962C8B-B14F-4D97-AF65-F5344CB8AC3E}">
        <p14:creationId xmlns:p14="http://schemas.microsoft.com/office/powerpoint/2010/main" val="1238932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BBE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D7A36C-A1F1-4F1D-A193-AE1B3AC932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1187374"/>
            <a:ext cx="10905066" cy="5152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CDC2C1-98CA-4E78-BDDF-4190500E057B}"/>
              </a:ext>
            </a:extLst>
          </p:cNvPr>
          <p:cNvSpPr txBox="1"/>
          <p:nvPr/>
        </p:nvSpPr>
        <p:spPr>
          <a:xfrm>
            <a:off x="643467" y="480060"/>
            <a:ext cx="282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Source Codes</a:t>
            </a:r>
          </a:p>
        </p:txBody>
      </p:sp>
    </p:spTree>
    <p:extLst>
      <p:ext uri="{BB962C8B-B14F-4D97-AF65-F5344CB8AC3E}">
        <p14:creationId xmlns:p14="http://schemas.microsoft.com/office/powerpoint/2010/main" val="989732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5FA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EA1EA3-F49C-4AF2-8E43-690011D29B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8565" y="1056443"/>
            <a:ext cx="10034869" cy="5250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0DA295-BA78-4FBB-BB71-097474C6A48B}"/>
              </a:ext>
            </a:extLst>
          </p:cNvPr>
          <p:cNvSpPr txBox="1"/>
          <p:nvPr/>
        </p:nvSpPr>
        <p:spPr>
          <a:xfrm>
            <a:off x="643467" y="480060"/>
            <a:ext cx="282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Source Codes</a:t>
            </a:r>
          </a:p>
        </p:txBody>
      </p:sp>
    </p:spTree>
    <p:extLst>
      <p:ext uri="{BB962C8B-B14F-4D97-AF65-F5344CB8AC3E}">
        <p14:creationId xmlns:p14="http://schemas.microsoft.com/office/powerpoint/2010/main" val="1000206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DC8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DC1DC1-4F69-4ED9-9740-E1C50BA2B9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7" y="2188549"/>
            <a:ext cx="10905066" cy="24809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AE14EB-451C-4AE0-9D2D-D6A60594375D}"/>
              </a:ext>
            </a:extLst>
          </p:cNvPr>
          <p:cNvSpPr txBox="1"/>
          <p:nvPr/>
        </p:nvSpPr>
        <p:spPr>
          <a:xfrm>
            <a:off x="643467" y="480060"/>
            <a:ext cx="2827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Source Codes</a:t>
            </a:r>
          </a:p>
        </p:txBody>
      </p:sp>
    </p:spTree>
    <p:extLst>
      <p:ext uri="{BB962C8B-B14F-4D97-AF65-F5344CB8AC3E}">
        <p14:creationId xmlns:p14="http://schemas.microsoft.com/office/powerpoint/2010/main" val="285444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8394E52-1609-430B-A7A5-BFF43EB9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C4616F-FBF8-4855-A506-67D86C06B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58CA2C-EDA8-416C-AABB-349549CC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697D93-D148-4A98-A3A4-98AA7C2B6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F5314-EE42-46BE-B1DF-B44808E0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523" y="2015732"/>
            <a:ext cx="3701581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Supports HDMI display resolution of: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/>
              <a:t>	640x480, 800x600, 1280x720, 	1280x1024, and1920x1080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Print color bar test screen to cover up display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Color inverting screenshot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Stop/resume streaming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Frame rate of 60 FPS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354BC6-2994-4F4D-AF23-2386109F2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8D8A8A-377B-4E5C-BEFB-15AD256EB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89EFFC-BCBD-45AD-9D67-24B6C7C56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D43F982-26C8-4678-B99C-0BFB4195E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7" r="33849" b="-3"/>
          <a:stretch/>
        </p:blipFill>
        <p:spPr>
          <a:xfrm rot="5400000">
            <a:off x="6333616" y="877140"/>
            <a:ext cx="1850258" cy="2328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F9943E-1234-4987-BF9E-7AE199029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0" r="33501" b="-3"/>
          <a:stretch/>
        </p:blipFill>
        <p:spPr>
          <a:xfrm rot="5400000">
            <a:off x="8830124" y="881252"/>
            <a:ext cx="1842033" cy="2328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416F3-5411-40F0-8F0D-32BFC1FB7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r="33200" b="-4"/>
          <a:stretch/>
        </p:blipFill>
        <p:spPr>
          <a:xfrm rot="5400000">
            <a:off x="6331268" y="2890704"/>
            <a:ext cx="1851321" cy="2332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FE838E-C971-4A2C-83C2-A962696BDA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r="25675" b="-4"/>
          <a:stretch/>
        </p:blipFill>
        <p:spPr>
          <a:xfrm rot="5400000">
            <a:off x="8823665" y="2890705"/>
            <a:ext cx="1851321" cy="23323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190D68A-CD84-4965-890D-4829B6C1E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88CF8F-1D58-4649-9E47-A418EB852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864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CB916-CCF8-4C26-92BF-0FEAE24DC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542" y="643467"/>
            <a:ext cx="6138915" cy="5571066"/>
          </a:xfrm>
          <a:prstGeom prst="rect">
            <a:avLst/>
          </a:prstGeom>
        </p:spPr>
      </p:pic>
      <p:pic>
        <p:nvPicPr>
          <p:cNvPr id="25" name="Content Placeholder 4">
            <a:extLst>
              <a:ext uri="{FF2B5EF4-FFF2-40B4-BE49-F238E27FC236}">
                <a16:creationId xmlns:a16="http://schemas.microsoft.com/office/drawing/2014/main" id="{1F111FC8-4151-463D-86A5-2BE2097F7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2" y="3065289"/>
            <a:ext cx="4110403" cy="32061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7CC9F9-A0BE-450B-A6D4-5A71AAFFDF80}"/>
              </a:ext>
            </a:extLst>
          </p:cNvPr>
          <p:cNvSpPr txBox="1"/>
          <p:nvPr/>
        </p:nvSpPr>
        <p:spPr>
          <a:xfrm flipH="1">
            <a:off x="548682" y="643467"/>
            <a:ext cx="1934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VGA Timing</a:t>
            </a:r>
          </a:p>
        </p:txBody>
      </p:sp>
    </p:spTree>
    <p:extLst>
      <p:ext uri="{BB962C8B-B14F-4D97-AF65-F5344CB8AC3E}">
        <p14:creationId xmlns:p14="http://schemas.microsoft.com/office/powerpoint/2010/main" val="177451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9E1959-0BCE-46D8-9A50-1F02B21A9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99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5633E59-CFCD-4CB3-AB4B-F13B8BA4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5" y="4907589"/>
            <a:ext cx="8295215" cy="1452929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A180A-180C-4DAD-8CEA-2A73030C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12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E"/>
                </a:solidFill>
              </a:rPr>
              <a:t>Working Project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FB1710-F59A-4B72-91E4-53C2300B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509" y="5075836"/>
            <a:ext cx="6832499" cy="0"/>
          </a:xfrm>
          <a:prstGeom prst="line">
            <a:avLst/>
          </a:prstGeom>
          <a:ln w="31750">
            <a:solidFill>
              <a:srgbClr val="EEA939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342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AF77-65DE-44E4-951B-15709360C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Error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4E6EF7-4C3C-4260-A0BC-9C03A84DF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US" dirty="0"/>
              <a:t>When attempting to run GDB on SDK from </a:t>
            </a:r>
            <a:r>
              <a:rPr lang="en-US" dirty="0" err="1"/>
              <a:t>Vivado</a:t>
            </a:r>
            <a:r>
              <a:rPr lang="en-US" dirty="0"/>
              <a:t> 2016.4, the error shown on the right has always showed up</a:t>
            </a:r>
          </a:p>
          <a:p>
            <a:r>
              <a:rPr lang="en-US" dirty="0"/>
              <a:t>This error has caused me to transition my project from </a:t>
            </a:r>
            <a:r>
              <a:rPr lang="en-US" dirty="0" err="1"/>
              <a:t>Vivado</a:t>
            </a:r>
            <a:r>
              <a:rPr lang="en-US" dirty="0"/>
              <a:t> 2016.4 to 2018.3 and vice-versa multitude of times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B97BF9E-743F-4810-8EB7-51C08B19B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829559"/>
            <a:ext cx="4960443" cy="182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8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5E88C-E326-4E48-83C4-ED41B25D6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Stuck between a rock and a hard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35836-F3ED-4886-8DBA-87F67E570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2185" y="204185"/>
            <a:ext cx="6009754" cy="6449628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The HDMI input demo on the </a:t>
            </a:r>
            <a:r>
              <a:rPr lang="en-US" dirty="0" err="1"/>
              <a:t>Digilent</a:t>
            </a:r>
            <a:r>
              <a:rPr lang="en-US" dirty="0"/>
              <a:t> website is meant to be built on </a:t>
            </a:r>
            <a:r>
              <a:rPr lang="en-US" dirty="0" err="1"/>
              <a:t>Vivado</a:t>
            </a:r>
            <a:r>
              <a:rPr lang="en-US" dirty="0"/>
              <a:t> 2016.4 edition</a:t>
            </a:r>
          </a:p>
          <a:p>
            <a:r>
              <a:rPr lang="en-US" dirty="0"/>
              <a:t>However, due to the previously stated error, I needed to download the 2018.3 edition HDMI input project from the forums</a:t>
            </a:r>
          </a:p>
          <a:p>
            <a:r>
              <a:rPr lang="en-US" dirty="0"/>
              <a:t>The project works fine, but the console outputs tons of error due to outdated BSP</a:t>
            </a:r>
          </a:p>
          <a:p>
            <a:r>
              <a:rPr lang="en-US" dirty="0"/>
              <a:t>In addition to that, all modifications made on the application software were ignored upon running with GDB </a:t>
            </a:r>
          </a:p>
          <a:p>
            <a:r>
              <a:rPr lang="en-US" dirty="0"/>
              <a:t>After recompiling the whole hardware in </a:t>
            </a:r>
            <a:r>
              <a:rPr lang="en-US" dirty="0" err="1"/>
              <a:t>Vivado</a:t>
            </a:r>
            <a:r>
              <a:rPr lang="en-US" dirty="0"/>
              <a:t>, creating a brand new BSP, and replicating original C code on the application software, all the error messages have disappeared</a:t>
            </a:r>
          </a:p>
          <a:p>
            <a:r>
              <a:rPr lang="en-US" dirty="0"/>
              <a:t>Despite of having no more error messages, now the HDMI feed wasn’t being displayed on the monitor</a:t>
            </a:r>
          </a:p>
          <a:p>
            <a:r>
              <a:rPr lang="en-US" dirty="0"/>
              <a:t>Looking through tons of HDMI references, assuming that the issue was on either the hardware or software side, has given me a good amount of sleepless nights</a:t>
            </a:r>
          </a:p>
        </p:txBody>
      </p:sp>
    </p:spTree>
    <p:extLst>
      <p:ext uri="{BB962C8B-B14F-4D97-AF65-F5344CB8AC3E}">
        <p14:creationId xmlns:p14="http://schemas.microsoft.com/office/powerpoint/2010/main" val="649660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B497A-3332-4D23-8CEF-E755336C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Error solved!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ADCADF6-0F9C-42C6-AD1E-365BA21B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804041"/>
          </a:xfrm>
        </p:spPr>
        <p:txBody>
          <a:bodyPr>
            <a:normAutofit fontScale="92500"/>
          </a:bodyPr>
          <a:lstStyle/>
          <a:p>
            <a:r>
              <a:rPr lang="en-US" dirty="0"/>
              <a:t>After spending days of trial and error, debugging, and researching, I have finally managed to find a forum with a working solution</a:t>
            </a:r>
          </a:p>
          <a:p>
            <a:r>
              <a:rPr lang="en-US" dirty="0"/>
              <a:t>The error was caused due to missing “-force” option in the </a:t>
            </a:r>
            <a:r>
              <a:rPr lang="en-US" dirty="0" err="1"/>
              <a:t>Vivado</a:t>
            </a:r>
            <a:r>
              <a:rPr lang="en-US" dirty="0"/>
              <a:t> 2016.4 edition</a:t>
            </a:r>
          </a:p>
          <a:p>
            <a:r>
              <a:rPr lang="en-US" dirty="0"/>
              <a:t>Simply downloading and replacing the </a:t>
            </a:r>
            <a:r>
              <a:rPr lang="en-US" dirty="0" err="1"/>
              <a:t>xmdterm.tcl</a:t>
            </a:r>
            <a:r>
              <a:rPr lang="en-US" dirty="0"/>
              <a:t> in the SDK installation folder has solve this problem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010B410-6666-4195-A06C-F651E6CB3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2401720"/>
            <a:ext cx="5818206" cy="314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86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BA645E-4CC5-4B21-8603-A8E3C641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dirty="0"/>
              <a:t>Future plans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6F8FAD-2218-4782-9754-157DA59D13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535159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5627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645E-4CC5-4B21-8603-A8E3C641C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0" rtlCol="0"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2DB5A-87A5-4861-9853-AB2047D3F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en-US" cap="all" dirty="0"/>
              <a:t>-</a:t>
            </a:r>
            <a:r>
              <a:rPr lang="en-US" cap="all" dirty="0" err="1"/>
              <a:t>Digilent</a:t>
            </a:r>
            <a:r>
              <a:rPr lang="en-US" cap="all" dirty="0"/>
              <a:t> forums</a:t>
            </a:r>
          </a:p>
          <a:p>
            <a:pPr marL="0" indent="0">
              <a:buNone/>
            </a:pPr>
            <a:r>
              <a:rPr lang="en-US" cap="all" dirty="0"/>
              <a:t>-Tutorial: How to start a video processing application with </a:t>
            </a:r>
            <a:r>
              <a:rPr lang="en-US" cap="all" dirty="0" err="1"/>
              <a:t>Vivado</a:t>
            </a:r>
            <a:r>
              <a:rPr lang="en-US" cap="all" dirty="0"/>
              <a:t> VHDL</a:t>
            </a:r>
          </a:p>
          <a:p>
            <a:pPr marL="0" indent="0">
              <a:buNone/>
            </a:pPr>
            <a:r>
              <a:rPr lang="en-US" cap="all" dirty="0"/>
              <a:t>-Video Processing Using VHDL and ZYBO Board</a:t>
            </a:r>
          </a:p>
          <a:p>
            <a:pPr marL="0" indent="0">
              <a:buNone/>
            </a:pPr>
            <a:r>
              <a:rPr lang="en-US" cap="all" dirty="0"/>
              <a:t>-tinyvga.com/</a:t>
            </a:r>
            <a:r>
              <a:rPr lang="en-US" cap="all" dirty="0" err="1"/>
              <a:t>vga</a:t>
            </a:r>
            <a:r>
              <a:rPr lang="en-US" cap="all" dirty="0"/>
              <a:t>-timing</a:t>
            </a:r>
          </a:p>
          <a:p>
            <a:pPr marL="0" indent="0">
              <a:buNone/>
            </a:pPr>
            <a:r>
              <a:rPr lang="en-US" cap="all" dirty="0"/>
              <a:t>-http://marsee101.blog19.fc2.com</a:t>
            </a:r>
          </a:p>
        </p:txBody>
      </p:sp>
    </p:spTree>
    <p:extLst>
      <p:ext uri="{BB962C8B-B14F-4D97-AF65-F5344CB8AC3E}">
        <p14:creationId xmlns:p14="http://schemas.microsoft.com/office/powerpoint/2010/main" val="340806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8D226DA-E368-46E4-BF0C-D467A1E86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13D1CF-2397-4D57-B822-430B65BE3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5695" y="938717"/>
            <a:ext cx="8689157" cy="3541837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660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05F2EF-F4AA-488F-8E74-484FA0078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73552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23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B41A682-5D26-4646-85D4-DC3C3EA7A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2" r="48539"/>
          <a:stretch/>
        </p:blipFill>
        <p:spPr>
          <a:xfrm rot="5400000">
            <a:off x="2667152" y="-2666847"/>
            <a:ext cx="6858000" cy="12191695"/>
          </a:xfrm>
          <a:prstGeom prst="rect">
            <a:avLst/>
          </a:prstGeom>
        </p:spPr>
      </p:pic>
      <p:sp>
        <p:nvSpPr>
          <p:cNvPr id="32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4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F3DE0-54FC-4091-B7BD-BEBF7370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Materials needed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6D10F7D-92BC-42AB-B4C1-B93DF1160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 dirty="0" err="1"/>
              <a:t>Zybo</a:t>
            </a:r>
            <a:r>
              <a:rPr lang="en-US" dirty="0"/>
              <a:t> board</a:t>
            </a:r>
          </a:p>
          <a:p>
            <a:r>
              <a:rPr lang="en-US" dirty="0"/>
              <a:t>Micro USB to USB cable</a:t>
            </a:r>
          </a:p>
          <a:p>
            <a:r>
              <a:rPr lang="en-US" dirty="0"/>
              <a:t>HDMI cable</a:t>
            </a:r>
          </a:p>
          <a:p>
            <a:r>
              <a:rPr lang="en-US" dirty="0"/>
              <a:t>VGA cable</a:t>
            </a:r>
          </a:p>
          <a:p>
            <a:r>
              <a:rPr lang="en-US" dirty="0"/>
              <a:t>HDMI source</a:t>
            </a:r>
          </a:p>
          <a:p>
            <a:r>
              <a:rPr lang="en-US" dirty="0"/>
              <a:t>VGA output device</a:t>
            </a:r>
          </a:p>
        </p:txBody>
      </p:sp>
      <p:sp>
        <p:nvSpPr>
          <p:cNvPr id="40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162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C7B1-0E6A-4C57-9A2B-C3B26EC0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559AA13-7CB0-404A-AC89-FE1560999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528386"/>
              </p:ext>
            </p:extLst>
          </p:nvPr>
        </p:nvGraphicFramePr>
        <p:xfrm>
          <a:off x="6787954" y="2279808"/>
          <a:ext cx="4950503" cy="11491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66263">
                  <a:extLst>
                    <a:ext uri="{9D8B030D-6E8A-4147-A177-3AD203B41FA5}">
                      <a16:colId xmlns:a16="http://schemas.microsoft.com/office/drawing/2014/main" val="1501306726"/>
                    </a:ext>
                  </a:extLst>
                </a:gridCol>
                <a:gridCol w="3884240">
                  <a:extLst>
                    <a:ext uri="{9D8B030D-6E8A-4147-A177-3AD203B41FA5}">
                      <a16:colId xmlns:a16="http://schemas.microsoft.com/office/drawing/2014/main" val="1480235878"/>
                    </a:ext>
                  </a:extLst>
                </a:gridCol>
              </a:tblGrid>
              <a:tr h="2700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Push Button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Menu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95716864"/>
                  </a:ext>
                </a:extLst>
              </a:tr>
              <a:tr h="2197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Pause/resume stream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6216156"/>
                  </a:ext>
                </a:extLst>
              </a:tr>
              <a:tr h="2197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Capture frame and invert color/resume stream with original color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66249652"/>
                  </a:ext>
                </a:extLst>
              </a:tr>
              <a:tr h="2197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Change display resolution with respect to dip switch value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07712233"/>
                  </a:ext>
                </a:extLst>
              </a:tr>
              <a:tr h="2197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Display/hide color bar test screen to hide stream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3262835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47E0E3-8801-4551-8016-F8CFC595E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75441"/>
              </p:ext>
            </p:extLst>
          </p:nvPr>
        </p:nvGraphicFramePr>
        <p:xfrm>
          <a:off x="7471558" y="3724435"/>
          <a:ext cx="3583296" cy="21526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7750">
                  <a:extLst>
                    <a:ext uri="{9D8B030D-6E8A-4147-A177-3AD203B41FA5}">
                      <a16:colId xmlns:a16="http://schemas.microsoft.com/office/drawing/2014/main" val="154289323"/>
                    </a:ext>
                  </a:extLst>
                </a:gridCol>
                <a:gridCol w="2125546">
                  <a:extLst>
                    <a:ext uri="{9D8B030D-6E8A-4147-A177-3AD203B41FA5}">
                      <a16:colId xmlns:a16="http://schemas.microsoft.com/office/drawing/2014/main" val="4017945820"/>
                    </a:ext>
                  </a:extLst>
                </a:gridCol>
              </a:tblGrid>
              <a:tr h="31028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Dip Switch Value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HDMI Resolution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5175299"/>
                  </a:ext>
                </a:extLst>
              </a:tr>
              <a:tr h="26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640x480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94569439"/>
                  </a:ext>
                </a:extLst>
              </a:tr>
              <a:tr h="26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800x600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183488593"/>
                  </a:ext>
                </a:extLst>
              </a:tr>
              <a:tr h="26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1280x720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48427966"/>
                  </a:ext>
                </a:extLst>
              </a:tr>
              <a:tr h="26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1280x1024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88032619"/>
                  </a:ext>
                </a:extLst>
              </a:tr>
              <a:tr h="2601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1920x1080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994365918"/>
                  </a:ext>
                </a:extLst>
              </a:tr>
              <a:tr h="27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change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12424261"/>
                  </a:ext>
                </a:extLst>
              </a:tr>
              <a:tr h="2709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Other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Display error message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71228557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CE4BB1C4-AC25-4150-93CE-0400F39DB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8585" y="2091446"/>
            <a:ext cx="5054631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Establish UART connection and open serial terminal.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Program FPGA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Zybo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board and run the software application as GDB in Xilinx SDK.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Connect HDMI and VGA cables respectively from source to board.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 View serial terminal for available options and press respective button to execute one of the following: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5. Enter one of the following dip switch values to change the HDMI display resolution: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3F12B04-4DA8-48B7-BA2C-FCF5FF465B32}"/>
              </a:ext>
            </a:extLst>
          </p:cNvPr>
          <p:cNvSpPr/>
          <p:nvPr/>
        </p:nvSpPr>
        <p:spPr>
          <a:xfrm rot="17506363">
            <a:off x="5697444" y="3485218"/>
            <a:ext cx="1304520" cy="3132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5437860-05C3-4E1A-97C6-C6B954E43D2E}"/>
              </a:ext>
            </a:extLst>
          </p:cNvPr>
          <p:cNvSpPr/>
          <p:nvPr/>
        </p:nvSpPr>
        <p:spPr>
          <a:xfrm rot="20751607">
            <a:off x="5352209" y="5052285"/>
            <a:ext cx="2105565" cy="3739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4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5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" name="Picture 6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3" name="Straight Connector 6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6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5" name="Rectangle 6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6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C0554D-827E-4B48-9CE9-20250FC34C18}"/>
              </a:ext>
            </a:extLst>
          </p:cNvPr>
          <p:cNvSpPr txBox="1"/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atin typeface="+mj-lt"/>
                <a:ea typeface="+mj-ea"/>
                <a:cs typeface="+mj-cs"/>
              </a:rPr>
              <a:t>Software flowchart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atin typeface="+mj-lt"/>
                <a:ea typeface="+mj-ea"/>
                <a:cs typeface="+mj-cs"/>
              </a:rPr>
              <a:t>For initialization and push button</a:t>
            </a:r>
          </a:p>
        </p:txBody>
      </p:sp>
      <p:cxnSp>
        <p:nvCxnSpPr>
          <p:cNvPr id="87" name="Straight Connector 7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8" name="Group 7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7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Content Placeholder 4">
            <a:extLst>
              <a:ext uri="{FF2B5EF4-FFF2-40B4-BE49-F238E27FC236}">
                <a16:creationId xmlns:a16="http://schemas.microsoft.com/office/drawing/2014/main" id="{C7971817-220D-4426-B585-0B13865B2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992030"/>
            <a:ext cx="4248735" cy="412127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10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A8261-9FC4-401D-AF48-9346EA5B7824}"/>
              </a:ext>
            </a:extLst>
          </p:cNvPr>
          <p:cNvSpPr txBox="1"/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>
                <a:latin typeface="+mj-lt"/>
                <a:ea typeface="+mj-ea"/>
                <a:cs typeface="+mj-cs"/>
              </a:rPr>
              <a:t>Software flowchart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cap="all">
                <a:latin typeface="+mj-lt"/>
                <a:ea typeface="+mj-ea"/>
                <a:cs typeface="+mj-cs"/>
              </a:rPr>
              <a:t>For Dip switch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E89F3-E483-45FA-A496-347BC8160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5" y="988970"/>
            <a:ext cx="2326125" cy="413533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111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337E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3D38B-4F1B-4C24-A651-7FB3D56FB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" y="478997"/>
            <a:ext cx="11237976" cy="5897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119FD8-8026-4F8D-A9FB-035EC2D3B629}"/>
              </a:ext>
            </a:extLst>
          </p:cNvPr>
          <p:cNvSpPr txBox="1"/>
          <p:nvPr/>
        </p:nvSpPr>
        <p:spPr>
          <a:xfrm>
            <a:off x="477012" y="6004779"/>
            <a:ext cx="2830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 Block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A67761-2133-4038-935A-7ACA5636FD55}"/>
              </a:ext>
            </a:extLst>
          </p:cNvPr>
          <p:cNvSpPr txBox="1"/>
          <p:nvPr/>
        </p:nvSpPr>
        <p:spPr>
          <a:xfrm>
            <a:off x="608679" y="4935229"/>
            <a:ext cx="1227501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Convert HDMI to RGB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F92C24-E0BF-4EE1-A868-0A20964F3A7E}"/>
              </a:ext>
            </a:extLst>
          </p:cNvPr>
          <p:cNvSpPr txBox="1"/>
          <p:nvPr/>
        </p:nvSpPr>
        <p:spPr>
          <a:xfrm>
            <a:off x="1090311" y="3362563"/>
            <a:ext cx="110173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Pass RGB Data as AXI4 Stream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849820-9B0D-4D6F-8809-F3A206C2F273}"/>
              </a:ext>
            </a:extLst>
          </p:cNvPr>
          <p:cNvSpPr txBox="1"/>
          <p:nvPr/>
        </p:nvSpPr>
        <p:spPr>
          <a:xfrm>
            <a:off x="4034449" y="4443467"/>
            <a:ext cx="129556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Control Video Timing for HDMI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0675B0-8623-486C-AE5F-2B91987B2A20}"/>
              </a:ext>
            </a:extLst>
          </p:cNvPr>
          <p:cNvSpPr txBox="1"/>
          <p:nvPr/>
        </p:nvSpPr>
        <p:spPr>
          <a:xfrm>
            <a:off x="4487787" y="2443641"/>
            <a:ext cx="140756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Control Video Timing Dynamically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2269F2-C8A0-483F-AC75-3DBE3FD10411}"/>
              </a:ext>
            </a:extLst>
          </p:cNvPr>
          <p:cNvSpPr txBox="1"/>
          <p:nvPr/>
        </p:nvSpPr>
        <p:spPr>
          <a:xfrm>
            <a:off x="6179436" y="913029"/>
            <a:ext cx="117526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Control Video Timing for VGA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07A659-2D4C-4C0D-9539-9411095248A3}"/>
              </a:ext>
            </a:extLst>
          </p:cNvPr>
          <p:cNvSpPr txBox="1"/>
          <p:nvPr/>
        </p:nvSpPr>
        <p:spPr>
          <a:xfrm>
            <a:off x="8006531" y="757115"/>
            <a:ext cx="101887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Pass AXI4 Stream Data as RGB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75ABC-6F8B-451D-9901-728C98B9D275}"/>
              </a:ext>
            </a:extLst>
          </p:cNvPr>
          <p:cNvSpPr txBox="1"/>
          <p:nvPr/>
        </p:nvSpPr>
        <p:spPr>
          <a:xfrm>
            <a:off x="7586997" y="5000089"/>
            <a:ext cx="143841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Concatenate Interrupt Requests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A4542B-7022-4625-A956-3C1C05F21391}"/>
              </a:ext>
            </a:extLst>
          </p:cNvPr>
          <p:cNvSpPr txBox="1"/>
          <p:nvPr/>
        </p:nvSpPr>
        <p:spPr>
          <a:xfrm>
            <a:off x="10571374" y="508872"/>
            <a:ext cx="916331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Dip Switch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0B9FC1-2DD9-49BA-A705-8B967482341B}"/>
              </a:ext>
            </a:extLst>
          </p:cNvPr>
          <p:cNvSpPr txBox="1"/>
          <p:nvPr/>
        </p:nvSpPr>
        <p:spPr>
          <a:xfrm>
            <a:off x="9707038" y="1430653"/>
            <a:ext cx="999433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Push Button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E9463F-62C5-425F-9C13-3A93F6B888FD}"/>
              </a:ext>
            </a:extLst>
          </p:cNvPr>
          <p:cNvSpPr txBox="1"/>
          <p:nvPr/>
        </p:nvSpPr>
        <p:spPr>
          <a:xfrm>
            <a:off x="9370688" y="4135437"/>
            <a:ext cx="2187438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Pass RGB Data as VGA Output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D691E9-74EF-4AF8-BB47-7BA181102E14}"/>
              </a:ext>
            </a:extLst>
          </p:cNvPr>
          <p:cNvSpPr txBox="1"/>
          <p:nvPr/>
        </p:nvSpPr>
        <p:spPr>
          <a:xfrm>
            <a:off x="10336785" y="6072129"/>
            <a:ext cx="1337559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Hotplug</a:t>
            </a:r>
            <a:r>
              <a:rPr lang="en-US" sz="1200" dirty="0">
                <a:solidFill>
                  <a:srgbClr val="FF0000"/>
                </a:solidFill>
              </a:rPr>
              <a:t> for HDMI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430031-8ABA-4B31-B1EC-B2FD9CDB890C}"/>
              </a:ext>
            </a:extLst>
          </p:cNvPr>
          <p:cNvSpPr txBox="1"/>
          <p:nvPr/>
        </p:nvSpPr>
        <p:spPr>
          <a:xfrm>
            <a:off x="10267401" y="4957602"/>
            <a:ext cx="1524276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HDMI Output Enable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12D0F3-05E8-47D9-8916-8C90862360D4}"/>
              </a:ext>
            </a:extLst>
          </p:cNvPr>
          <p:cNvSpPr txBox="1"/>
          <p:nvPr/>
        </p:nvSpPr>
        <p:spPr>
          <a:xfrm>
            <a:off x="4842172" y="3364999"/>
            <a:ext cx="1407563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Save Video Frames to Internal Memory</a:t>
            </a:r>
          </a:p>
        </p:txBody>
      </p:sp>
    </p:spTree>
    <p:extLst>
      <p:ext uri="{BB962C8B-B14F-4D97-AF65-F5344CB8AC3E}">
        <p14:creationId xmlns:p14="http://schemas.microsoft.com/office/powerpoint/2010/main" val="102622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6180-8D67-4D87-A0A6-C3B8B7B3FBDF}"/>
              </a:ext>
            </a:extLst>
          </p:cNvPr>
          <p:cNvSpPr txBox="1"/>
          <p:nvPr/>
        </p:nvSpPr>
        <p:spPr>
          <a:xfrm>
            <a:off x="1451580" y="804519"/>
            <a:ext cx="4325112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 err="1">
                <a:latin typeface="+mj-lt"/>
                <a:ea typeface="+mj-ea"/>
                <a:cs typeface="+mj-cs"/>
              </a:rPr>
              <a:t>Dvi</a:t>
            </a:r>
            <a:r>
              <a:rPr lang="en-US" sz="2800" cap="all" dirty="0">
                <a:latin typeface="+mj-lt"/>
                <a:ea typeface="+mj-ea"/>
                <a:cs typeface="+mj-cs"/>
              </a:rPr>
              <a:t> to </a:t>
            </a:r>
            <a:r>
              <a:rPr lang="en-US" sz="2800" cap="all" dirty="0" err="1">
                <a:latin typeface="+mj-lt"/>
                <a:ea typeface="+mj-ea"/>
                <a:cs typeface="+mj-cs"/>
              </a:rPr>
              <a:t>rgb</a:t>
            </a:r>
            <a:r>
              <a:rPr lang="en-US" sz="2800" cap="all" dirty="0">
                <a:latin typeface="+mj-lt"/>
                <a:ea typeface="+mj-ea"/>
                <a:cs typeface="+mj-cs"/>
              </a:rPr>
              <a:t> video decoder Block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B4A199-F7B6-4766-8877-8C745F37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TMDS – Transition-Minimized Differential Signaling, DVI/HDMI data input</a:t>
            </a:r>
          </a:p>
          <a:p>
            <a:r>
              <a:rPr lang="en-US" dirty="0"/>
              <a:t>DDC – Display Data Channel, provides digital communication between computer display and graphics adapter</a:t>
            </a:r>
          </a:p>
          <a:p>
            <a:r>
              <a:rPr lang="en-US" dirty="0"/>
              <a:t>RGB – Red Green Blue, Pixel Data including color and timing data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DF24A24-969E-4A9D-AC65-5B51CC5AD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3" y="880806"/>
            <a:ext cx="4637119" cy="513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47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6180-8D67-4D87-A0A6-C3B8B7B3FBDF}"/>
              </a:ext>
            </a:extLst>
          </p:cNvPr>
          <p:cNvSpPr txBox="1"/>
          <p:nvPr/>
        </p:nvSpPr>
        <p:spPr>
          <a:xfrm>
            <a:off x="1451580" y="804519"/>
            <a:ext cx="4325112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dirty="0">
                <a:latin typeface="+mj-lt"/>
                <a:ea typeface="+mj-ea"/>
                <a:cs typeface="+mj-cs"/>
              </a:rPr>
              <a:t>Video In to axi4-stream Block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B4A199-F7B6-4766-8877-8C745F374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vid_io_in</a:t>
            </a:r>
            <a:r>
              <a:rPr lang="en-US" dirty="0"/>
              <a:t> – RGB display and timing data input</a:t>
            </a:r>
          </a:p>
          <a:p>
            <a:r>
              <a:rPr lang="en-US" dirty="0" err="1"/>
              <a:t>video_out</a:t>
            </a:r>
            <a:r>
              <a:rPr lang="en-US" dirty="0"/>
              <a:t> – video display output</a:t>
            </a:r>
          </a:p>
          <a:p>
            <a:r>
              <a:rPr lang="en-US" dirty="0" err="1"/>
              <a:t>vtiming_out</a:t>
            </a:r>
            <a:r>
              <a:rPr lang="en-US" dirty="0"/>
              <a:t> – video timing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8D2E54-A84A-4878-B4DE-31F2B8110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837" y="976312"/>
            <a:ext cx="3890963" cy="474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864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811</Words>
  <Application>Microsoft Office PowerPoint</Application>
  <PresentationFormat>Widescreen</PresentationFormat>
  <Paragraphs>128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Cambria</vt:lpstr>
      <vt:lpstr>Gill Sans MT</vt:lpstr>
      <vt:lpstr>Gallery</vt:lpstr>
      <vt:lpstr>HDMI to VGA Converter</vt:lpstr>
      <vt:lpstr>Features</vt:lpstr>
      <vt:lpstr>Materials needed</vt:lpstr>
      <vt:lpstr>Operation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Project</vt:lpstr>
      <vt:lpstr>Error</vt:lpstr>
      <vt:lpstr>Stuck between a rock and a hard place</vt:lpstr>
      <vt:lpstr>Error solved!</vt:lpstr>
      <vt:lpstr>Future plans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HDMI to VGA Converter</dc:title>
  <dc:creator>Naoaki Takatsu</dc:creator>
  <cp:lastModifiedBy>Naoaki Takatsu</cp:lastModifiedBy>
  <cp:revision>2</cp:revision>
  <dcterms:created xsi:type="dcterms:W3CDTF">2019-05-14T21:54:21Z</dcterms:created>
  <dcterms:modified xsi:type="dcterms:W3CDTF">2019-05-14T22:04:19Z</dcterms:modified>
</cp:coreProperties>
</file>